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1" r:id="rId6"/>
    <p:sldId id="312" r:id="rId7"/>
    <p:sldId id="313" r:id="rId8"/>
    <p:sldId id="314" r:id="rId9"/>
    <p:sldId id="315" r:id="rId10"/>
    <p:sldId id="317" r:id="rId11"/>
    <p:sldId id="318" r:id="rId12"/>
    <p:sldId id="31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29" d="100"/>
          <a:sy n="29" d="100"/>
        </p:scale>
        <p:origin x="124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dgm:spPr/>
      <dgm:t>
        <a:bodyPr/>
        <a:lstStyle/>
        <a:p>
          <a:r>
            <a:rPr lang="en-US" dirty="0" err="1"/>
            <a:t>Introducción</a:t>
          </a:r>
          <a:endParaRPr lang="en-US" dirty="0"/>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dgm:spPr/>
      <dgm:t>
        <a:bodyPr/>
        <a:lstStyle/>
        <a:p>
          <a:r>
            <a:rPr lang="en-US" dirty="0"/>
            <a:t>Before the big Bang</a:t>
          </a:r>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784C4D9C-6BD9-46A6-818E-2F9E32A0005D}">
      <dgm:prSet/>
      <dgm:spPr/>
      <dgm:t>
        <a:bodyPr/>
        <a:lstStyle/>
        <a:p>
          <a:r>
            <a:rPr lang="en-US" dirty="0" err="1"/>
            <a:t>Teoría</a:t>
          </a:r>
          <a:endParaRPr lang="en-US" dirty="0"/>
        </a:p>
      </dgm:t>
    </dgm:pt>
    <dgm:pt modelId="{8A955203-16FE-4E4A-A198-0745DE545A9D}" type="parTrans" cxnId="{46802EFC-9BBB-47EF-8ED9-9055FA2CDFB1}">
      <dgm:prSet/>
      <dgm:spPr/>
      <dgm:t>
        <a:bodyPr/>
        <a:lstStyle/>
        <a:p>
          <a:endParaRPr lang="en-US"/>
        </a:p>
      </dgm:t>
    </dgm:pt>
    <dgm:pt modelId="{C821C06E-AE69-427E-BAC3-DD095C5F5DE2}" type="sibTrans" cxnId="{46802EFC-9BBB-47EF-8ED9-9055FA2CDFB1}">
      <dgm:prSet/>
      <dgm:spPr/>
      <dgm:t>
        <a:bodyPr/>
        <a:lstStyle/>
        <a:p>
          <a:endParaRPr lang="en-US"/>
        </a:p>
      </dgm:t>
    </dgm:pt>
    <dgm:pt modelId="{D0A82FB8-1752-4D6F-8410-65D45BE9561E}">
      <dgm:prSet/>
      <dgm:spPr/>
      <dgm:t>
        <a:bodyPr/>
        <a:lstStyle/>
        <a:p>
          <a:r>
            <a:rPr lang="en-US" dirty="0"/>
            <a:t>We exist somewhere around here</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2B69C150-C962-46ED-A032-6DFF25CF63C4}">
      <dgm:prSet/>
      <dgm:spPr/>
      <dgm:t>
        <a:bodyPr/>
        <a:lstStyle/>
        <a:p>
          <a:r>
            <a:rPr lang="en-US" dirty="0" err="1"/>
            <a:t>Ejemplo</a:t>
          </a:r>
          <a:endParaRPr lang="en-US" dirty="0"/>
        </a:p>
      </dgm:t>
    </dgm:pt>
    <dgm:pt modelId="{985FED35-869E-42B1-BCFA-A365B4BDACEE}" type="parTrans" cxnId="{32E6360B-3755-4D38-8AB6-CAC505AB303E}">
      <dgm:prSet/>
      <dgm:spPr/>
      <dgm:t>
        <a:bodyPr/>
        <a:lstStyle/>
        <a:p>
          <a:endParaRPr lang="en-US"/>
        </a:p>
      </dgm:t>
    </dgm:pt>
    <dgm:pt modelId="{C2F2AFDD-9240-4783-9934-D9D85FC72453}" type="sibTrans" cxnId="{32E6360B-3755-4D38-8AB6-CAC505AB303E}">
      <dgm:prSet/>
      <dgm:spPr/>
      <dgm:t>
        <a:bodyPr/>
        <a:lstStyle/>
        <a:p>
          <a:endParaRPr lang="en-US"/>
        </a:p>
      </dgm:t>
    </dgm:pt>
    <dgm:pt modelId="{F8C565CB-F02F-49DD-8F1A-E2D32306B445}">
      <dgm:prSet/>
      <dgm:spPr/>
      <dgm:t>
        <a:bodyPr/>
        <a:lstStyle/>
        <a:p>
          <a:r>
            <a:rPr lang="en-US" dirty="0"/>
            <a:t>The </a:t>
          </a:r>
          <a:r>
            <a:rPr lang="en-US"/>
            <a:t>next Universe’s Big Bang</a:t>
          </a:r>
          <a:endParaRPr lang="en-US" dirty="0"/>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E68B4513-2346-4BC4-A736-5E30B7B2BE9E}" type="presOf" srcId="{D0A82FB8-1752-4D6F-8410-65D45BE9561E}" destId="{4EBF67CA-7B13-4FE6-A5D4-F2B5DBB8EF10}" srcOrd="0" destOrd="0"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6FEBC895-0000-449D-9CFC-BE64F544A9B7}" type="presOf" srcId="{2B69C150-C962-46ED-A032-6DFF25CF63C4}" destId="{218458F2-C6C1-4CA1-95FD-E5E7768E5C6B}" srcOrd="0" destOrd="0" presId="urn:microsoft.com/office/officeart/2016/7/layout/HexagonTimeline"/>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487755"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err="1"/>
            <a:t>Introducción</a:t>
          </a:r>
          <a:endParaRPr lang="en-US" sz="1200" kern="1200" dirty="0"/>
        </a:p>
      </dsp:txBody>
      <dsp:txXfrm>
        <a:off x="487755" y="1634490"/>
        <a:ext cx="2393301" cy="445770"/>
      </dsp:txXfrm>
    </dsp:sp>
    <dsp:sp modelId="{E6B3F149-FD9C-4184-B517-50DE17DC9F42}">
      <dsp:nvSpPr>
        <dsp:cNvPr id="0" name=""/>
        <dsp:cNvSpPr/>
      </dsp:nvSpPr>
      <dsp:spPr>
        <a:xfrm>
          <a:off x="5055"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Before the big Bang</a:t>
          </a:r>
        </a:p>
      </dsp:txBody>
      <dsp:txXfrm>
        <a:off x="5055" y="0"/>
        <a:ext cx="3447854" cy="1188720"/>
      </dsp:txXfrm>
    </dsp:sp>
    <dsp:sp modelId="{89A522A2-C968-4BB0-AA0D-5C276045D013}">
      <dsp:nvSpPr>
        <dsp:cNvPr id="0" name=""/>
        <dsp:cNvSpPr/>
      </dsp:nvSpPr>
      <dsp:spPr>
        <a:xfrm>
          <a:off x="2970210"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72898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691835"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3935609" y="1634490"/>
          <a:ext cx="2482455" cy="445770"/>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err="1"/>
            <a:t>Teoría</a:t>
          </a:r>
          <a:endParaRPr lang="en-US" sz="1200" kern="1200" dirty="0"/>
        </a:p>
      </dsp:txBody>
      <dsp:txXfrm>
        <a:off x="4201916" y="1682310"/>
        <a:ext cx="1949841" cy="350130"/>
      </dsp:txXfrm>
    </dsp:sp>
    <dsp:sp modelId="{4EBF67CA-7B13-4FE6-A5D4-F2B5DBB8EF10}">
      <dsp:nvSpPr>
        <dsp:cNvPr id="0" name=""/>
        <dsp:cNvSpPr/>
      </dsp:nvSpPr>
      <dsp:spPr>
        <a:xfrm>
          <a:off x="3452910" y="2526029"/>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kern="1200" dirty="0"/>
            <a:t>We exist somewhere around here</a:t>
          </a:r>
        </a:p>
      </dsp:txBody>
      <dsp:txXfrm>
        <a:off x="3452910" y="2526029"/>
        <a:ext cx="3447854" cy="1188720"/>
      </dsp:txXfrm>
    </dsp:sp>
    <dsp:sp modelId="{61A8C36E-8A1B-40F2-AED1-4DCA68BADEF4}">
      <dsp:nvSpPr>
        <dsp:cNvPr id="0" name=""/>
        <dsp:cNvSpPr/>
      </dsp:nvSpPr>
      <dsp:spPr>
        <a:xfrm>
          <a:off x="6418065"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176837" y="2080260"/>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139689" y="2451734"/>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383464"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err="1"/>
            <a:t>Ejemplo</a:t>
          </a:r>
          <a:endParaRPr lang="en-US" sz="1200" kern="1200" dirty="0"/>
        </a:p>
      </dsp:txBody>
      <dsp:txXfrm rot="10800000">
        <a:off x="7472618" y="1634490"/>
        <a:ext cx="2393301" cy="445770"/>
      </dsp:txXfrm>
    </dsp:sp>
    <dsp:sp modelId="{5401E5BC-5137-49E4-9201-53966AC64854}">
      <dsp:nvSpPr>
        <dsp:cNvPr id="0" name=""/>
        <dsp:cNvSpPr/>
      </dsp:nvSpPr>
      <dsp:spPr>
        <a:xfrm>
          <a:off x="6900764"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The </a:t>
          </a:r>
          <a:r>
            <a:rPr lang="en-US" sz="1200" kern="1200"/>
            <a:t>next Universe’s Big Bang</a:t>
          </a:r>
          <a:endParaRPr lang="en-US" sz="1200" kern="1200" dirty="0"/>
        </a:p>
      </dsp:txBody>
      <dsp:txXfrm>
        <a:off x="6900764" y="0"/>
        <a:ext cx="3447854" cy="1188720"/>
      </dsp:txXfrm>
    </dsp:sp>
    <dsp:sp modelId="{74850E5A-A27F-4C49-B524-9BDA42FD5C7E}">
      <dsp:nvSpPr>
        <dsp:cNvPr id="0" name=""/>
        <dsp:cNvSpPr/>
      </dsp:nvSpPr>
      <dsp:spPr>
        <a:xfrm>
          <a:off x="862469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8587544"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6/13/2022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6/13/2022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6/13/2022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6/13/2022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3.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err="1"/>
              <a:t>Formularios</a:t>
            </a:r>
            <a:endParaRPr lang="en-US" sz="44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algn="l"/>
            <a:r>
              <a:rPr lang="en-US" sz="1800" dirty="0">
                <a:solidFill>
                  <a:srgbClr val="FC05CB"/>
                </a:solidFill>
              </a:rPr>
              <a:t>Sir Carlo Marcello Menjivar Montes de Oca</a:t>
            </a:r>
          </a:p>
          <a:p>
            <a:pPr algn="l"/>
            <a:r>
              <a:rPr lang="en-US" sz="1100" dirty="0">
                <a:solidFill>
                  <a:srgbClr val="FC05CB"/>
                </a:solidFill>
              </a:rPr>
              <a:t>Ing/MS/Ing2(1/3)/MS2(90%)/PhD coming soon to your theaters near by….</a:t>
            </a:r>
          </a:p>
        </p:txBody>
      </p:sp>
    </p:spTree>
    <p:extLst>
      <p:ext uri="{BB962C8B-B14F-4D97-AF65-F5344CB8AC3E}">
        <p14:creationId xmlns:p14="http://schemas.microsoft.com/office/powerpoint/2010/main" val="1946576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a:t>Plan de </a:t>
            </a:r>
            <a:r>
              <a:rPr lang="en-US" dirty="0" err="1"/>
              <a:t>Presentación</a:t>
            </a:r>
            <a:endParaRPr lang="en-US" dirty="0"/>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1671741369"/>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EF06B-62AA-AC8B-C0C8-D993E47798CD}"/>
              </a:ext>
            </a:extLst>
          </p:cNvPr>
          <p:cNvSpPr>
            <a:spLocks noGrp="1"/>
          </p:cNvSpPr>
          <p:nvPr>
            <p:ph type="title"/>
          </p:nvPr>
        </p:nvSpPr>
        <p:spPr/>
        <p:txBody>
          <a:bodyPr/>
          <a:lstStyle/>
          <a:p>
            <a:r>
              <a:rPr lang="en-US" dirty="0" err="1"/>
              <a:t>Introducción</a:t>
            </a:r>
            <a:endParaRPr lang="en-US" dirty="0"/>
          </a:p>
        </p:txBody>
      </p:sp>
      <p:sp>
        <p:nvSpPr>
          <p:cNvPr id="3" name="Content Placeholder 2">
            <a:extLst>
              <a:ext uri="{FF2B5EF4-FFF2-40B4-BE49-F238E27FC236}">
                <a16:creationId xmlns:a16="http://schemas.microsoft.com/office/drawing/2014/main" id="{1B3E6D21-25A3-4100-BE50-13FCCD8F8172}"/>
              </a:ext>
            </a:extLst>
          </p:cNvPr>
          <p:cNvSpPr>
            <a:spLocks noGrp="1"/>
          </p:cNvSpPr>
          <p:nvPr>
            <p:ph idx="1"/>
          </p:nvPr>
        </p:nvSpPr>
        <p:spPr/>
        <p:txBody>
          <a:bodyPr/>
          <a:lstStyle/>
          <a:p>
            <a:pPr marL="36900" indent="0">
              <a:buNone/>
            </a:pPr>
            <a:r>
              <a:rPr lang="es-ES" dirty="0"/>
              <a:t>Los formularios en Excel son un método para ingresar datos a nuestras hojas y son de mucha utilidad porque nos ayudan a evitar errores en la captura de información. Podemos comparar los  formularios de Excel con los formularios impresos en papel.</a:t>
            </a:r>
            <a:endParaRPr lang="en-US" dirty="0"/>
          </a:p>
        </p:txBody>
      </p:sp>
    </p:spTree>
    <p:extLst>
      <p:ext uri="{BB962C8B-B14F-4D97-AF65-F5344CB8AC3E}">
        <p14:creationId xmlns:p14="http://schemas.microsoft.com/office/powerpoint/2010/main" val="37591784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F0653-9707-7E14-DA1B-7A8C1D4F79DC}"/>
              </a:ext>
            </a:extLst>
          </p:cNvPr>
          <p:cNvSpPr>
            <a:spLocks noGrp="1"/>
          </p:cNvSpPr>
          <p:nvPr>
            <p:ph type="title"/>
          </p:nvPr>
        </p:nvSpPr>
        <p:spPr/>
        <p:txBody>
          <a:bodyPr>
            <a:normAutofit fontScale="90000"/>
          </a:bodyPr>
          <a:lstStyle/>
          <a:p>
            <a:r>
              <a:rPr lang="es-ES" dirty="0"/>
              <a:t>¿QUÉ ES UN FORMULARIO EN EXCEL?</a:t>
            </a:r>
            <a:endParaRPr lang="en-US" dirty="0"/>
          </a:p>
        </p:txBody>
      </p:sp>
      <p:sp>
        <p:nvSpPr>
          <p:cNvPr id="3" name="Content Placeholder 2">
            <a:extLst>
              <a:ext uri="{FF2B5EF4-FFF2-40B4-BE49-F238E27FC236}">
                <a16:creationId xmlns:a16="http://schemas.microsoft.com/office/drawing/2014/main" id="{EB0AC798-64C2-3185-ED8A-CE26D4B61F67}"/>
              </a:ext>
            </a:extLst>
          </p:cNvPr>
          <p:cNvSpPr>
            <a:spLocks noGrp="1"/>
          </p:cNvSpPr>
          <p:nvPr>
            <p:ph idx="1"/>
          </p:nvPr>
        </p:nvSpPr>
        <p:spPr/>
        <p:txBody>
          <a:bodyPr>
            <a:normAutofit fontScale="92500"/>
          </a:bodyPr>
          <a:lstStyle/>
          <a:p>
            <a:pPr marL="36900" indent="0">
              <a:buNone/>
            </a:pPr>
            <a:r>
              <a:rPr lang="es-ES" dirty="0"/>
              <a:t>Seguramente has llenado un formulario en papel, tal vez cuando has acudido a alguna oficina de gobierno para realizar un trámite, así que sabes de lo que estoy hablando. Estos formularios contienen instrucciones precisas de lo que debes escribir  y contienen los recuadros necesarios para ingresar los datos.</a:t>
            </a:r>
          </a:p>
          <a:p>
            <a:endParaRPr lang="es-ES" dirty="0"/>
          </a:p>
          <a:p>
            <a:pPr marL="36900" indent="0">
              <a:buNone/>
            </a:pPr>
            <a:r>
              <a:rPr lang="es-ES" dirty="0"/>
              <a:t>Los formularios en Excel no son tan diferentes de los formularios impresos ya que de igual manera proveen de los espacios necesarios para ingresar los datos. Los formularios en Excel utilizan objetos especiales conocidos como controles de formulario que son precisamente los que nos permiten agregar campos de texto, listas, botones de opción entre otras cosas más.</a:t>
            </a:r>
            <a:endParaRPr lang="en-US" dirty="0"/>
          </a:p>
        </p:txBody>
      </p:sp>
    </p:spTree>
    <p:extLst>
      <p:ext uri="{BB962C8B-B14F-4D97-AF65-F5344CB8AC3E}">
        <p14:creationId xmlns:p14="http://schemas.microsoft.com/office/powerpoint/2010/main" val="26837582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40E72-3144-3F6D-9F6C-F5B92C2B071F}"/>
              </a:ext>
            </a:extLst>
          </p:cNvPr>
          <p:cNvSpPr>
            <a:spLocks noGrp="1"/>
          </p:cNvSpPr>
          <p:nvPr>
            <p:ph type="title"/>
          </p:nvPr>
        </p:nvSpPr>
        <p:spPr/>
        <p:txBody>
          <a:bodyPr/>
          <a:lstStyle/>
          <a:p>
            <a:r>
              <a:rPr lang="es-ES" dirty="0"/>
              <a:t>TIPOS DE FORMULARIOS EN EXCEL</a:t>
            </a:r>
            <a:endParaRPr lang="en-US" dirty="0"/>
          </a:p>
        </p:txBody>
      </p:sp>
      <p:sp>
        <p:nvSpPr>
          <p:cNvPr id="3" name="Content Placeholder 2">
            <a:extLst>
              <a:ext uri="{FF2B5EF4-FFF2-40B4-BE49-F238E27FC236}">
                <a16:creationId xmlns:a16="http://schemas.microsoft.com/office/drawing/2014/main" id="{7FCC8E91-F936-A01E-DC2C-582A4F705B8C}"/>
              </a:ext>
            </a:extLst>
          </p:cNvPr>
          <p:cNvSpPr>
            <a:spLocks noGrp="1"/>
          </p:cNvSpPr>
          <p:nvPr>
            <p:ph idx="1"/>
          </p:nvPr>
        </p:nvSpPr>
        <p:spPr/>
        <p:txBody>
          <a:bodyPr/>
          <a:lstStyle/>
          <a:p>
            <a:pPr marL="36900" indent="0">
              <a:buNone/>
            </a:pPr>
            <a:r>
              <a:rPr lang="es-ES" dirty="0"/>
              <a:t>Cuando hablamos de formularios en Excel, es necesario recordar que podemos crear tres tipos diferentes de formularios:</a:t>
            </a:r>
          </a:p>
          <a:p>
            <a:endParaRPr lang="es-ES" dirty="0"/>
          </a:p>
          <a:p>
            <a:pPr lvl="1"/>
            <a:r>
              <a:rPr lang="es-ES" dirty="0"/>
              <a:t>Formulario de datos.</a:t>
            </a:r>
          </a:p>
          <a:p>
            <a:pPr lvl="1"/>
            <a:r>
              <a:rPr lang="es-ES" dirty="0"/>
              <a:t>Hojas de cálculo con controles de formulario o controles ActiveX.</a:t>
            </a:r>
          </a:p>
          <a:p>
            <a:pPr lvl="1"/>
            <a:r>
              <a:rPr lang="es-ES" dirty="0"/>
              <a:t>Formularios de usuario en VBA.</a:t>
            </a:r>
          </a:p>
          <a:p>
            <a:pPr lvl="1"/>
            <a:r>
              <a:rPr lang="es-ES" dirty="0"/>
              <a:t>A continuación describiré brevemente cada uno de ellos.</a:t>
            </a:r>
            <a:endParaRPr lang="en-US" dirty="0"/>
          </a:p>
        </p:txBody>
      </p:sp>
    </p:spTree>
    <p:extLst>
      <p:ext uri="{BB962C8B-B14F-4D97-AF65-F5344CB8AC3E}">
        <p14:creationId xmlns:p14="http://schemas.microsoft.com/office/powerpoint/2010/main" val="278233371"/>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0593-BC25-7AE0-42EA-2A486E78D62F}"/>
              </a:ext>
            </a:extLst>
          </p:cNvPr>
          <p:cNvSpPr>
            <a:spLocks noGrp="1"/>
          </p:cNvSpPr>
          <p:nvPr>
            <p:ph type="title"/>
          </p:nvPr>
        </p:nvSpPr>
        <p:spPr/>
        <p:txBody>
          <a:bodyPr>
            <a:normAutofit fontScale="90000"/>
          </a:bodyPr>
          <a:lstStyle/>
          <a:p>
            <a:r>
              <a:rPr lang="en-US" dirty="0"/>
              <a:t>HOJA DE CÁLCULO CON CONTROLES DE FORMULARIO</a:t>
            </a:r>
          </a:p>
        </p:txBody>
      </p:sp>
      <p:sp>
        <p:nvSpPr>
          <p:cNvPr id="3" name="Content Placeholder 2">
            <a:extLst>
              <a:ext uri="{FF2B5EF4-FFF2-40B4-BE49-F238E27FC236}">
                <a16:creationId xmlns:a16="http://schemas.microsoft.com/office/drawing/2014/main" id="{7B7C44FD-D9CA-C251-87E1-1A2FC3132F88}"/>
              </a:ext>
            </a:extLst>
          </p:cNvPr>
          <p:cNvSpPr>
            <a:spLocks noGrp="1"/>
          </p:cNvSpPr>
          <p:nvPr>
            <p:ph idx="1"/>
          </p:nvPr>
        </p:nvSpPr>
        <p:spPr>
          <a:xfrm>
            <a:off x="913795" y="2076450"/>
            <a:ext cx="11089152" cy="3714749"/>
          </a:xfrm>
        </p:spPr>
        <p:txBody>
          <a:bodyPr>
            <a:normAutofit/>
          </a:bodyPr>
          <a:lstStyle/>
          <a:p>
            <a:pPr marL="36900" indent="0">
              <a:buNone/>
            </a:pPr>
            <a:r>
              <a:rPr lang="es-ES" dirty="0"/>
              <a:t>Ya que las celdas de una hoja de Excel nos sirven para introducir información, podemos pensar en una hoja como un gran formulario. De esta manera, si agregamos controles de formulario a nuestra hoja podremos crear formularios de entrada de datos muy útiles. Por ejemplo, podemos agregar a nuestra hoja un control de cuadro de lista para facilitar la selección de los elementos.</a:t>
            </a:r>
            <a:endParaRPr lang="en-US" dirty="0"/>
          </a:p>
        </p:txBody>
      </p:sp>
      <p:pic>
        <p:nvPicPr>
          <p:cNvPr id="5" name="Picture 4">
            <a:extLst>
              <a:ext uri="{FF2B5EF4-FFF2-40B4-BE49-F238E27FC236}">
                <a16:creationId xmlns:a16="http://schemas.microsoft.com/office/drawing/2014/main" id="{83FA40AF-9209-2AAC-CBF3-09FFF613E424}"/>
              </a:ext>
            </a:extLst>
          </p:cNvPr>
          <p:cNvPicPr>
            <a:picLocks noChangeAspect="1"/>
          </p:cNvPicPr>
          <p:nvPr/>
        </p:nvPicPr>
        <p:blipFill>
          <a:blip r:embed="rId2"/>
          <a:stretch>
            <a:fillRect/>
          </a:stretch>
        </p:blipFill>
        <p:spPr>
          <a:xfrm>
            <a:off x="8418895" y="4514850"/>
            <a:ext cx="3086100" cy="1733550"/>
          </a:xfrm>
          <a:prstGeom prst="rect">
            <a:avLst/>
          </a:prstGeom>
        </p:spPr>
      </p:pic>
      <p:sp>
        <p:nvSpPr>
          <p:cNvPr id="8" name="Content Placeholder 2">
            <a:extLst>
              <a:ext uri="{FF2B5EF4-FFF2-40B4-BE49-F238E27FC236}">
                <a16:creationId xmlns:a16="http://schemas.microsoft.com/office/drawing/2014/main" id="{46CAFB23-8051-8220-718F-B8757A0F277E}"/>
              </a:ext>
            </a:extLst>
          </p:cNvPr>
          <p:cNvSpPr txBox="1">
            <a:spLocks/>
          </p:cNvSpPr>
          <p:nvPr/>
        </p:nvSpPr>
        <p:spPr>
          <a:xfrm>
            <a:off x="913795" y="3951909"/>
            <a:ext cx="7593597"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endParaRPr lang="es-ES" dirty="0"/>
          </a:p>
          <a:p>
            <a:pPr marL="36900" indent="0">
              <a:buFont typeface="Wingdings 2" charset="2"/>
              <a:buNone/>
            </a:pPr>
            <a:r>
              <a:rPr lang="es-ES" dirty="0"/>
              <a:t>De igual manera podemos agregar botones, cuadros combinados, casillas de verificación y otros controles más que nos ayudarán a crear formularios avanzados.</a:t>
            </a:r>
            <a:endParaRPr lang="en-US" dirty="0"/>
          </a:p>
        </p:txBody>
      </p:sp>
    </p:spTree>
    <p:extLst>
      <p:ext uri="{BB962C8B-B14F-4D97-AF65-F5344CB8AC3E}">
        <p14:creationId xmlns:p14="http://schemas.microsoft.com/office/powerpoint/2010/main" val="3290794668"/>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8F719-85AD-924F-F588-0F50C2EDF1F2}"/>
              </a:ext>
            </a:extLst>
          </p:cNvPr>
          <p:cNvSpPr>
            <a:spLocks noGrp="1"/>
          </p:cNvSpPr>
          <p:nvPr>
            <p:ph type="title"/>
          </p:nvPr>
        </p:nvSpPr>
        <p:spPr/>
        <p:txBody>
          <a:bodyPr>
            <a:normAutofit fontScale="90000"/>
          </a:bodyPr>
          <a:lstStyle/>
          <a:p>
            <a:r>
              <a:rPr lang="es-ES" dirty="0"/>
              <a:t>CONTROLES DE FORMULARIO EN EXCEL</a:t>
            </a:r>
            <a:endParaRPr lang="en-US" dirty="0"/>
          </a:p>
        </p:txBody>
      </p:sp>
      <p:sp>
        <p:nvSpPr>
          <p:cNvPr id="3" name="Content Placeholder 2">
            <a:extLst>
              <a:ext uri="{FF2B5EF4-FFF2-40B4-BE49-F238E27FC236}">
                <a16:creationId xmlns:a16="http://schemas.microsoft.com/office/drawing/2014/main" id="{54548B33-6E82-A589-13B5-42BAC296AD54}"/>
              </a:ext>
            </a:extLst>
          </p:cNvPr>
          <p:cNvSpPr>
            <a:spLocks noGrp="1"/>
          </p:cNvSpPr>
          <p:nvPr>
            <p:ph idx="1"/>
          </p:nvPr>
        </p:nvSpPr>
        <p:spPr>
          <a:xfrm>
            <a:off x="913795" y="2076450"/>
            <a:ext cx="10353762" cy="1974689"/>
          </a:xfrm>
        </p:spPr>
        <p:txBody>
          <a:bodyPr/>
          <a:lstStyle/>
          <a:p>
            <a:pPr marL="36900" indent="0">
              <a:buNone/>
            </a:pPr>
            <a:r>
              <a:rPr lang="es-ES" dirty="0"/>
              <a:t>Los controles de formulario en Excel son objetos que podemos colocar dentro de una hoja de nuestro libro, o dentro de un formulario de usuario en VBA, y nos darán funcionalidad adicional para interactuar mejor con los usuarios y tener un mejor control sobre la información.</a:t>
            </a:r>
            <a:endParaRPr lang="en-US" dirty="0"/>
          </a:p>
        </p:txBody>
      </p:sp>
      <p:sp>
        <p:nvSpPr>
          <p:cNvPr id="4" name="Content Placeholder 2">
            <a:extLst>
              <a:ext uri="{FF2B5EF4-FFF2-40B4-BE49-F238E27FC236}">
                <a16:creationId xmlns:a16="http://schemas.microsoft.com/office/drawing/2014/main" id="{CBB62253-7E4C-B0FB-D516-5A25F91CF04D}"/>
              </a:ext>
            </a:extLst>
          </p:cNvPr>
          <p:cNvSpPr txBox="1">
            <a:spLocks/>
          </p:cNvSpPr>
          <p:nvPr/>
        </p:nvSpPr>
        <p:spPr>
          <a:xfrm>
            <a:off x="4687746" y="4203539"/>
            <a:ext cx="6898511" cy="2278284"/>
          </a:xfrm>
          <a:prstGeom prst="rect">
            <a:avLst/>
          </a:prstGeom>
          <a:effectLst>
            <a:outerShdw blurRad="25400" dir="17880000">
              <a:srgbClr val="000000">
                <a:alpha val="46000"/>
              </a:srgbClr>
            </a:outerShdw>
          </a:effectLst>
        </p:spPr>
        <p:txBody>
          <a:bodyPr vert="horz" lIns="91440" tIns="45720" rIns="91440" bIns="45720" rtlCol="0" anchor="t">
            <a:normAutofit fontScale="92500"/>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s-ES" dirty="0"/>
              <a:t>Podemos utilizar estos controles para ayudar a los usuarios a seleccionar elementos de una lista predefinida o permitir que el usuario inicie una macro con tan solo pulsar un botón. Los controles de formulario en Excel se encuentran dentro de la ficha </a:t>
            </a:r>
            <a:r>
              <a:rPr lang="es-ES" sz="2500" dirty="0"/>
              <a:t>Programador</a:t>
            </a:r>
            <a:r>
              <a:rPr lang="es-ES" dirty="0"/>
              <a:t> dentro del grupo Controles. Solamente pulsa el botón Insertar y observarás cada uno de ellos</a:t>
            </a:r>
            <a:endParaRPr lang="en-US" dirty="0"/>
          </a:p>
        </p:txBody>
      </p:sp>
      <p:pic>
        <p:nvPicPr>
          <p:cNvPr id="6" name="Picture 5">
            <a:extLst>
              <a:ext uri="{FF2B5EF4-FFF2-40B4-BE49-F238E27FC236}">
                <a16:creationId xmlns:a16="http://schemas.microsoft.com/office/drawing/2014/main" id="{995BEF2E-2DD7-1CCF-1F04-6947A61676CF}"/>
              </a:ext>
            </a:extLst>
          </p:cNvPr>
          <p:cNvPicPr>
            <a:picLocks noChangeAspect="1"/>
          </p:cNvPicPr>
          <p:nvPr/>
        </p:nvPicPr>
        <p:blipFill>
          <a:blip r:embed="rId2"/>
          <a:stretch>
            <a:fillRect/>
          </a:stretch>
        </p:blipFill>
        <p:spPr>
          <a:xfrm>
            <a:off x="1477158" y="4260689"/>
            <a:ext cx="2200275" cy="2066925"/>
          </a:xfrm>
          <a:prstGeom prst="rect">
            <a:avLst/>
          </a:prstGeom>
        </p:spPr>
      </p:pic>
    </p:spTree>
    <p:extLst>
      <p:ext uri="{BB962C8B-B14F-4D97-AF65-F5344CB8AC3E}">
        <p14:creationId xmlns:p14="http://schemas.microsoft.com/office/powerpoint/2010/main" val="4253741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0551A-E0EE-A7EC-2313-63F8AB1220A9}"/>
              </a:ext>
            </a:extLst>
          </p:cNvPr>
          <p:cNvSpPr>
            <a:spLocks noGrp="1"/>
          </p:cNvSpPr>
          <p:nvPr>
            <p:ph type="title"/>
          </p:nvPr>
        </p:nvSpPr>
        <p:spPr/>
        <p:txBody>
          <a:bodyPr>
            <a:normAutofit fontScale="90000"/>
          </a:bodyPr>
          <a:lstStyle/>
          <a:p>
            <a:r>
              <a:rPr lang="es-ES" dirty="0"/>
              <a:t>¿CÓMO INSERTAR UN CONTROL DE FORMULARIO EN EXCEL?</a:t>
            </a:r>
            <a:endParaRPr lang="en-US" dirty="0"/>
          </a:p>
        </p:txBody>
      </p:sp>
      <p:sp>
        <p:nvSpPr>
          <p:cNvPr id="3" name="Content Placeholder 2">
            <a:extLst>
              <a:ext uri="{FF2B5EF4-FFF2-40B4-BE49-F238E27FC236}">
                <a16:creationId xmlns:a16="http://schemas.microsoft.com/office/drawing/2014/main" id="{01BA96E9-1E59-B1A8-3636-E846F8893906}"/>
              </a:ext>
            </a:extLst>
          </p:cNvPr>
          <p:cNvSpPr>
            <a:spLocks noGrp="1"/>
          </p:cNvSpPr>
          <p:nvPr>
            <p:ph idx="1"/>
          </p:nvPr>
        </p:nvSpPr>
        <p:spPr/>
        <p:txBody>
          <a:bodyPr/>
          <a:lstStyle/>
          <a:p>
            <a:r>
              <a:rPr lang="es-ES" dirty="0"/>
              <a:t>Para insertar cualquiera de los controles de formulario debes seleccionarlo del menú desplegable y hacer clic sobre la hoja de Excel arrastrando el borde para “dibujar” el contorno del control. Observa este procedimiento.</a:t>
            </a:r>
            <a:endParaRPr lang="en-US" dirty="0"/>
          </a:p>
        </p:txBody>
      </p:sp>
      <p:pic>
        <p:nvPicPr>
          <p:cNvPr id="7" name="Picture 6" descr="Graphical user interface, application, table, Excel&#10;&#10;Description automatically generated">
            <a:extLst>
              <a:ext uri="{FF2B5EF4-FFF2-40B4-BE49-F238E27FC236}">
                <a16:creationId xmlns:a16="http://schemas.microsoft.com/office/drawing/2014/main" id="{1C83E04C-4A42-9FC3-32C2-CF3BFFAF7039}"/>
              </a:ext>
            </a:extLst>
          </p:cNvPr>
          <p:cNvPicPr>
            <a:picLocks noChangeAspect="1"/>
          </p:cNvPicPr>
          <p:nvPr/>
        </p:nvPicPr>
        <p:blipFill>
          <a:blip r:embed="rId2"/>
          <a:stretch>
            <a:fillRect/>
          </a:stretch>
        </p:blipFill>
        <p:spPr>
          <a:xfrm>
            <a:off x="4771422" y="4068501"/>
            <a:ext cx="2857500" cy="2286000"/>
          </a:xfrm>
          <a:prstGeom prst="rect">
            <a:avLst/>
          </a:prstGeom>
        </p:spPr>
      </p:pic>
    </p:spTree>
    <p:extLst>
      <p:ext uri="{BB962C8B-B14F-4D97-AF65-F5344CB8AC3E}">
        <p14:creationId xmlns:p14="http://schemas.microsoft.com/office/powerpoint/2010/main" val="265130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 y="0"/>
            <a:ext cx="1219200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a:t>GRACIAS!!!!</a:t>
            </a:r>
          </a:p>
        </p:txBody>
      </p:sp>
      <p:sp>
        <p:nvSpPr>
          <p:cNvPr id="5" name="Subtitle 4">
            <a:extLst>
              <a:ext uri="{FF2B5EF4-FFF2-40B4-BE49-F238E27FC236}">
                <a16:creationId xmlns:a16="http://schemas.microsoft.com/office/drawing/2014/main" id="{A4BD3093-A86A-FC49-08E6-277D4A13140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38073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3.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{683F7498-518F-4EC6-8DE9-63C041CE59BA}tf00934815_win32</Template>
  <TotalTime>132</TotalTime>
  <Words>528</Words>
  <Application>Microsoft Office PowerPoint</Application>
  <PresentationFormat>Widescreen</PresentationFormat>
  <Paragraphs>33</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Goudy Old Style</vt:lpstr>
      <vt:lpstr>Wingdings 2</vt:lpstr>
      <vt:lpstr>SlateVTI</vt:lpstr>
      <vt:lpstr>Formularios</vt:lpstr>
      <vt:lpstr>Plan de Presentación</vt:lpstr>
      <vt:lpstr>Introducción</vt:lpstr>
      <vt:lpstr>¿QUÉ ES UN FORMULARIO EN EXCEL?</vt:lpstr>
      <vt:lpstr>TIPOS DE FORMULARIOS EN EXCEL</vt:lpstr>
      <vt:lpstr>HOJA DE CÁLCULO CON CONTROLES DE FORMULARIO</vt:lpstr>
      <vt:lpstr>CONTROLES DE FORMULARIO EN EXCEL</vt:lpstr>
      <vt:lpstr>¿CÓMO INSERTAR UN CONTROL DE FORMULARIO EN EXCEL?</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Formularios</dc:title>
  <dc:creator>Marcello Montes de Oca</dc:creator>
  <cp:lastModifiedBy>Marcello Montes de Oca</cp:lastModifiedBy>
  <cp:revision>4</cp:revision>
  <dcterms:created xsi:type="dcterms:W3CDTF">2022-06-08T22:47:14Z</dcterms:created>
  <dcterms:modified xsi:type="dcterms:W3CDTF">2022-06-14T00:33:50Z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